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6" r:id="rId3"/>
    <p:sldId id="264" r:id="rId4"/>
    <p:sldId id="258" r:id="rId5"/>
    <p:sldId id="265" r:id="rId6"/>
    <p:sldId id="263" r:id="rId7"/>
    <p:sldId id="259" r:id="rId8"/>
    <p:sldId id="267" r:id="rId9"/>
    <p:sldId id="260" r:id="rId10"/>
    <p:sldId id="261" r:id="rId11"/>
    <p:sldId id="262" r:id="rId12"/>
    <p:sldId id="266" r:id="rId13"/>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73" autoAdjust="0"/>
  </p:normalViewPr>
  <p:slideViewPr>
    <p:cSldViewPr snapToGrid="0">
      <p:cViewPr>
        <p:scale>
          <a:sx n="75" d="100"/>
          <a:sy n="75" d="100"/>
        </p:scale>
        <p:origin x="5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41A6B-0905-457B-984E-9C78E80B0849}" type="datetimeFigureOut">
              <a:rPr lang="en-KE" smtClean="0"/>
              <a:t>07/07/2021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F00D5-6701-4090-8AA7-BBC2B193FD60}" type="slidenum">
              <a:rPr lang="en-KE" smtClean="0"/>
              <a:t>‹#›</a:t>
            </a:fld>
            <a:endParaRPr lang="en-KE"/>
          </a:p>
        </p:txBody>
      </p:sp>
    </p:spTree>
    <p:extLst>
      <p:ext uri="{BB962C8B-B14F-4D97-AF65-F5344CB8AC3E}">
        <p14:creationId xmlns:p14="http://schemas.microsoft.com/office/powerpoint/2010/main" val="38733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dtools.com/CommSkll/ValueProposition.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distributedworkplace.com/DW/Research/HBR%20Value%20Innovation.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ely.com/lp/pest-analysis-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urweekmba.com/marketing-strateg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fourweekmba.com/competitive-advanta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rketing91.com/increasing-importance-marketing-todays-economic-environme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arketing91.com/customer-profitablity-analysis-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keting91.com/barrier-to-entr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arketing91.com/needs-wants-and-demand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vuze.it/blog/5-steps-for-customer-centric-brand-innov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revuze.it/blog/what-is-customer-experi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Eliminate; Redundancies</a:t>
            </a:r>
          </a:p>
          <a:p>
            <a:r>
              <a:rPr lang="en-US" dirty="0"/>
              <a:t>Reduce Features; Rich Meta-data by include images, sync across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Raise; Product Benefits e.g., Fast to use, Easy Syncing.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Experience; Remember Everything, External brain, Never forget, Everything everywhere.</a:t>
            </a:r>
          </a:p>
          <a:p>
            <a:endParaRPr lang="en-US" dirty="0"/>
          </a:p>
          <a:p>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2</a:t>
            </a:fld>
            <a:endParaRPr lang="en-KE"/>
          </a:p>
        </p:txBody>
      </p:sp>
    </p:spTree>
    <p:extLst>
      <p:ext uri="{BB962C8B-B14F-4D97-AF65-F5344CB8AC3E}">
        <p14:creationId xmlns:p14="http://schemas.microsoft.com/office/powerpoint/2010/main" val="173562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111111"/>
                </a:solidFill>
                <a:effectLst/>
                <a:latin typeface="Roboto" panose="020B0604020202020204" pitchFamily="2" charset="0"/>
              </a:rPr>
              <a:t>Trend analysis of datasets is one kind of text mining procedure which is a part of natural language processing. Product trend analysis is basically the method of analyzing the reviews given by the customer to a particular product. </a:t>
            </a:r>
          </a:p>
          <a:p>
            <a:pPr marL="171450" indent="-171450">
              <a:buFont typeface="Arial" panose="020B0604020202020204" pitchFamily="34" charset="0"/>
              <a:buChar char="•"/>
            </a:pPr>
            <a:r>
              <a:rPr lang="en-US" b="0" i="0" dirty="0">
                <a:solidFill>
                  <a:srgbClr val="111111"/>
                </a:solidFill>
                <a:effectLst/>
                <a:latin typeface="Roboto" panose="020B0604020202020204" pitchFamily="2" charset="0"/>
              </a:rPr>
              <a:t>This paper, we have used various classifier's algorithms (such as, Naive Bayes, K-NN and SVM) to determine the positivity or negativity of the review datasets on recent market trends. It proposes that the trend of a particular product through which we can predict whether it will continue in the market or not. The whole database of this work is a collection of user reviews (such as, comments, testimonials, messages </a:t>
            </a:r>
            <a:r>
              <a:rPr lang="en-US" b="0" i="0" dirty="0" err="1">
                <a:solidFill>
                  <a:srgbClr val="111111"/>
                </a:solidFill>
                <a:effectLst/>
                <a:latin typeface="Roboto" panose="020B0604020202020204" pitchFamily="2" charset="0"/>
              </a:rPr>
              <a:t>etc</a:t>
            </a:r>
            <a:r>
              <a:rPr lang="en-US" b="0" i="0" dirty="0">
                <a:solidFill>
                  <a:srgbClr val="111111"/>
                </a:solidFill>
                <a:effectLst/>
                <a:latin typeface="Roboto" panose="020B0604020202020204" pitchFamily="2" charset="0"/>
              </a:rPr>
              <a:t>,) from various social sites.</a:t>
            </a:r>
          </a:p>
          <a:p>
            <a:pPr marL="171450" indent="-171450">
              <a:buFont typeface="Arial" panose="020B0604020202020204" pitchFamily="34" charset="0"/>
              <a:buChar char="•"/>
            </a:pPr>
            <a:r>
              <a:rPr lang="en-US" b="0" i="0" dirty="0">
                <a:solidFill>
                  <a:srgbClr val="111111"/>
                </a:solidFill>
                <a:effectLst/>
                <a:latin typeface="Roboto" panose="020B0604020202020204" pitchFamily="2" charset="0"/>
              </a:rPr>
              <a:t>Market trends analysis has a huge advantage in terms of monetization and profits. This approach also shows the comparison among these classifiers with respect to the feedbacks of market data analysis. Finally, these comparisons are also included movie reviews dataset. It shows that SVM classifier performs better analysis in terms of precision, recall and accuracy parameters on the above datasets compare to the widely used K-NN and Naïve Bayes machine learning classifiers.</a:t>
            </a:r>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11</a:t>
            </a:fld>
            <a:endParaRPr lang="en-KE"/>
          </a:p>
        </p:txBody>
      </p:sp>
    </p:spTree>
    <p:extLst>
      <p:ext uri="{BB962C8B-B14F-4D97-AF65-F5344CB8AC3E}">
        <p14:creationId xmlns:p14="http://schemas.microsoft.com/office/powerpoint/2010/main" val="366163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fontAlgn="base">
              <a:buFont typeface="Arial" panose="020B0604020202020204" pitchFamily="34" charset="0"/>
              <a:buChar char="•"/>
            </a:pPr>
            <a:r>
              <a:rPr lang="en-US" b="0" i="0" dirty="0">
                <a:solidFill>
                  <a:srgbClr val="333333"/>
                </a:solidFill>
                <a:effectLst/>
                <a:latin typeface="ProximaNova-n4"/>
              </a:rPr>
              <a:t>The concept of value curves was </a:t>
            </a:r>
            <a:r>
              <a:rPr lang="en-US" b="1" i="0" u="none" strike="noStrike" dirty="0">
                <a:solidFill>
                  <a:srgbClr val="0861A2"/>
                </a:solidFill>
                <a:effectLst/>
                <a:latin typeface="inherit"/>
              </a:rPr>
              <a:t>introduces </a:t>
            </a:r>
            <a:r>
              <a:rPr lang="en-US" b="0" i="0" u="none" strike="noStrike" dirty="0">
                <a:solidFill>
                  <a:srgbClr val="0861A2"/>
                </a:solidFill>
                <a:effectLst/>
                <a:latin typeface="inherit"/>
              </a:rPr>
              <a:t>t</a:t>
            </a:r>
            <a:r>
              <a:rPr lang="en-US" b="0" i="0" dirty="0">
                <a:solidFill>
                  <a:srgbClr val="333333"/>
                </a:solidFill>
                <a:effectLst/>
                <a:latin typeface="ProximaNova-n4"/>
              </a:rPr>
              <a:t>hat an effective strategy needs to have three main factors:</a:t>
            </a:r>
          </a:p>
          <a:p>
            <a:pPr lvl="1" algn="l" fontAlgn="base">
              <a:buFont typeface="+mj-lt"/>
              <a:buAutoNum type="arabicPeriod"/>
            </a:pPr>
            <a:r>
              <a:rPr lang="en-US" b="0" i="0" dirty="0">
                <a:solidFill>
                  <a:srgbClr val="333333"/>
                </a:solidFill>
                <a:effectLst/>
                <a:latin typeface="ProximaNova-n4"/>
              </a:rPr>
              <a:t> A clear focus.</a:t>
            </a:r>
          </a:p>
          <a:p>
            <a:pPr lvl="1" algn="l" fontAlgn="base">
              <a:buFont typeface="+mj-lt"/>
              <a:buAutoNum type="arabicPeriod"/>
            </a:pPr>
            <a:r>
              <a:rPr lang="en-US" b="0" i="0" dirty="0">
                <a:solidFill>
                  <a:srgbClr val="333333"/>
                </a:solidFill>
                <a:effectLst/>
                <a:latin typeface="ProximaNova-n4"/>
              </a:rPr>
              <a:t> Divergence from the competition.</a:t>
            </a:r>
          </a:p>
          <a:p>
            <a:pPr lvl="1" algn="l" fontAlgn="base">
              <a:buFont typeface="+mj-lt"/>
              <a:buAutoNum type="arabicPeriod"/>
            </a:pPr>
            <a:r>
              <a:rPr lang="en-US" b="0" i="0" dirty="0">
                <a:solidFill>
                  <a:srgbClr val="333333"/>
                </a:solidFill>
                <a:effectLst/>
                <a:latin typeface="ProximaNova-n4"/>
              </a:rPr>
              <a:t> A compelling tag line.</a:t>
            </a:r>
          </a:p>
          <a:p>
            <a:pPr marL="171450" indent="-171450" algn="l" fontAlgn="base">
              <a:buFont typeface="Arial" panose="020B0604020202020204" pitchFamily="34" charset="0"/>
              <a:buChar char="•"/>
            </a:pPr>
            <a:r>
              <a:rPr lang="en-US" b="0" i="0" dirty="0">
                <a:solidFill>
                  <a:srgbClr val="333333"/>
                </a:solidFill>
                <a:effectLst/>
                <a:latin typeface="ProximaNova-n4"/>
              </a:rPr>
              <a:t>The Value Curve model aims to fulfil all of these factors. It provides a useful framework for comparing your strategy against that of your competitors, by using a simple chart. This helps you focus sharply on the things that differentiate you from your competitors, and develop a clear and easily explained </a:t>
            </a:r>
            <a:r>
              <a:rPr lang="en-US" b="1" i="0" u="none" strike="noStrike" dirty="0">
                <a:solidFill>
                  <a:srgbClr val="0861A2"/>
                </a:solidFill>
                <a:effectLst/>
                <a:latin typeface="inherit"/>
                <a:hlinkClick r:id="rId3"/>
              </a:rPr>
              <a:t>value proposition</a:t>
            </a:r>
            <a:r>
              <a:rPr lang="en-US" b="0" i="0" dirty="0">
                <a:solidFill>
                  <a:srgbClr val="333333"/>
                </a:solidFill>
                <a:effectLst/>
                <a:latin typeface="ProximaNova-n4"/>
              </a:rPr>
              <a:t> .</a:t>
            </a:r>
          </a:p>
          <a:p>
            <a:pPr marL="171450" indent="-171450" algn="l" fontAlgn="base">
              <a:buFont typeface="Arial" panose="020B0604020202020204" pitchFamily="34" charset="0"/>
              <a:buChar char="•"/>
            </a:pPr>
            <a:r>
              <a:rPr lang="en-US" b="0" i="0" dirty="0">
                <a:solidFill>
                  <a:srgbClr val="333333"/>
                </a:solidFill>
                <a:effectLst/>
                <a:latin typeface="ProximaNova-n4"/>
              </a:rPr>
              <a:t>Figure, below, shows an example of how value curves can be used to compare strategies. In this example, the value curves represent the strategies used by a budget airline and a traditional airline. The factors on the horizontal axis show the key criteria or "competitive factors" that companies in this industry think are important. </a:t>
            </a:r>
          </a:p>
          <a:p>
            <a:pPr marL="171450" indent="-171450" algn="l" fontAlgn="base">
              <a:buFont typeface="Arial" panose="020B0604020202020204" pitchFamily="34" charset="0"/>
              <a:buChar char="•"/>
            </a:pPr>
            <a:r>
              <a:rPr lang="en-US" b="0" i="0" dirty="0">
                <a:solidFill>
                  <a:srgbClr val="333333"/>
                </a:solidFill>
                <a:effectLst/>
                <a:latin typeface="ProximaNova-n4"/>
              </a:rPr>
              <a:t>The vertical axis shows the degree to which the budget and traditional airlines invest in, or </a:t>
            </a:r>
            <a:r>
              <a:rPr lang="en-US" b="1" i="0" u="none" strike="noStrike" dirty="0">
                <a:solidFill>
                  <a:srgbClr val="0861A2"/>
                </a:solidFill>
                <a:effectLst/>
                <a:latin typeface="inherit"/>
                <a:hlinkClick r:id="rId3"/>
              </a:rPr>
              <a:t>"value,"</a:t>
            </a:r>
            <a:r>
              <a:rPr lang="en-US" b="0" i="0" dirty="0">
                <a:solidFill>
                  <a:srgbClr val="333333"/>
                </a:solidFill>
                <a:effectLst/>
                <a:latin typeface="ProximaNova-n4"/>
              </a:rPr>
              <a:t>  each of these criteria.</a:t>
            </a:r>
          </a:p>
          <a:p>
            <a:pPr algn="l" fontAlgn="base"/>
            <a:r>
              <a:rPr lang="en-US" b="0" i="0" dirty="0">
                <a:solidFill>
                  <a:srgbClr val="333333"/>
                </a:solidFill>
                <a:effectLst/>
                <a:latin typeface="ProximaNova-n4"/>
              </a:rPr>
              <a:t>The concept of value curves was </a:t>
            </a:r>
            <a:r>
              <a:rPr lang="en-US" b="1" i="0" u="none" strike="noStrike" dirty="0">
                <a:solidFill>
                  <a:srgbClr val="0861A2"/>
                </a:solidFill>
                <a:effectLst/>
                <a:latin typeface="inherit"/>
                <a:hlinkClick r:id="rId4"/>
              </a:rPr>
              <a:t>introduced</a:t>
            </a:r>
            <a:r>
              <a:rPr lang="en-US" b="0" i="0" dirty="0">
                <a:solidFill>
                  <a:srgbClr val="333333"/>
                </a:solidFill>
                <a:effectLst/>
                <a:latin typeface="ProximaNova-n4"/>
              </a:rPr>
              <a:t> in 1997 by academics W. Chan Kim and Renée Mauborgne. They believe that an effective strategy needs to have three main factors:</a:t>
            </a:r>
          </a:p>
          <a:p>
            <a:pPr algn="l" fontAlgn="base">
              <a:buFont typeface="+mj-lt"/>
              <a:buAutoNum type="arabicPeriod"/>
            </a:pPr>
            <a:r>
              <a:rPr lang="en-US" b="0" i="0" dirty="0">
                <a:solidFill>
                  <a:srgbClr val="333333"/>
                </a:solidFill>
                <a:effectLst/>
                <a:latin typeface="ProximaNova-n4"/>
              </a:rPr>
              <a:t>A clear focus.</a:t>
            </a:r>
          </a:p>
          <a:p>
            <a:pPr algn="l" fontAlgn="base">
              <a:buFont typeface="+mj-lt"/>
              <a:buAutoNum type="arabicPeriod"/>
            </a:pPr>
            <a:r>
              <a:rPr lang="en-US" b="0" i="0" dirty="0">
                <a:solidFill>
                  <a:srgbClr val="333333"/>
                </a:solidFill>
                <a:effectLst/>
                <a:latin typeface="ProximaNova-n4"/>
              </a:rPr>
              <a:t>Divergence from the competition.</a:t>
            </a:r>
          </a:p>
          <a:p>
            <a:pPr algn="l" fontAlgn="base">
              <a:buFont typeface="+mj-lt"/>
              <a:buAutoNum type="arabicPeriod"/>
            </a:pPr>
            <a:r>
              <a:rPr lang="en-US" b="0" i="0" dirty="0">
                <a:solidFill>
                  <a:srgbClr val="333333"/>
                </a:solidFill>
                <a:effectLst/>
                <a:latin typeface="ProximaNova-n4"/>
              </a:rPr>
              <a:t>A compelling tag line.</a:t>
            </a:r>
          </a:p>
          <a:p>
            <a:pPr algn="l" fontAlgn="base"/>
            <a:r>
              <a:rPr lang="en-US" b="0" i="0" dirty="0">
                <a:solidFill>
                  <a:srgbClr val="333333"/>
                </a:solidFill>
                <a:effectLst/>
                <a:latin typeface="ProximaNova-n4"/>
              </a:rPr>
              <a:t>The Value Curve model aims to fulfil all of these factors. It provides a useful framework for comparing your strategy against that of your competitors, by using a simple chart. This helps you focus sharply on the things that differentiate you from your competitors, and develop a clear and easily explained </a:t>
            </a:r>
            <a:r>
              <a:rPr lang="en-US" b="1" i="0" u="none" strike="noStrike" dirty="0">
                <a:solidFill>
                  <a:srgbClr val="0861A2"/>
                </a:solidFill>
                <a:effectLst/>
                <a:latin typeface="inherit"/>
                <a:hlinkClick r:id="rId3"/>
              </a:rPr>
              <a:t>value proposition</a:t>
            </a:r>
            <a:r>
              <a:rPr lang="en-US" b="0" i="0" dirty="0">
                <a:solidFill>
                  <a:srgbClr val="333333"/>
                </a:solidFill>
                <a:effectLst/>
                <a:latin typeface="ProximaNova-n4"/>
              </a:rPr>
              <a:t> .</a:t>
            </a:r>
          </a:p>
          <a:p>
            <a:pPr algn="l" fontAlgn="base"/>
            <a:r>
              <a:rPr lang="en-US" b="0" i="0" dirty="0">
                <a:solidFill>
                  <a:srgbClr val="333333"/>
                </a:solidFill>
                <a:effectLst/>
                <a:latin typeface="ProximaNova-n4"/>
              </a:rPr>
              <a:t>Figure 1, below, shows an example of how value curves can be used to compare strategies. In this example, the value curves represent the strategies used by a budget airline and a traditional airline. The factors on the horizontal axis show the key criteria or "competitive factors" that companies in this industry think are important. The vertical axis shows the degree to which the budget and traditional airlines invest in, or </a:t>
            </a:r>
            <a:r>
              <a:rPr lang="en-US" b="1" i="0" u="none" strike="noStrike" dirty="0">
                <a:solidFill>
                  <a:srgbClr val="0861A2"/>
                </a:solidFill>
                <a:effectLst/>
                <a:latin typeface="inherit"/>
                <a:hlinkClick r:id="rId3"/>
              </a:rPr>
              <a:t>"value,"</a:t>
            </a:r>
            <a:r>
              <a:rPr lang="en-US" b="0" i="0" dirty="0">
                <a:solidFill>
                  <a:srgbClr val="333333"/>
                </a:solidFill>
                <a:effectLst/>
                <a:latin typeface="ProximaNova-n4"/>
              </a:rPr>
              <a:t>  each of these criteria.</a:t>
            </a:r>
          </a:p>
          <a:p>
            <a:pPr marL="171450" indent="-171450" algn="l" fontAlgn="base">
              <a:buFont typeface="Arial" panose="020B0604020202020204" pitchFamily="34" charset="0"/>
              <a:buChar char="•"/>
            </a:pPr>
            <a:endParaRPr lang="en-US" b="0" i="0" dirty="0">
              <a:solidFill>
                <a:srgbClr val="333333"/>
              </a:solidFill>
              <a:effectLst/>
              <a:latin typeface="ProximaNova-n4"/>
            </a:endParaRPr>
          </a:p>
          <a:p>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3</a:t>
            </a:fld>
            <a:endParaRPr lang="en-KE"/>
          </a:p>
        </p:txBody>
      </p:sp>
    </p:spTree>
    <p:extLst>
      <p:ext uri="{BB962C8B-B14F-4D97-AF65-F5344CB8AC3E}">
        <p14:creationId xmlns:p14="http://schemas.microsoft.com/office/powerpoint/2010/main" val="358133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partners, suppliers, key resources</a:t>
            </a:r>
          </a:p>
          <a:p>
            <a:pPr marL="171450" indent="-171450">
              <a:buFont typeface="Arial" panose="020B0604020202020204" pitchFamily="34" charset="0"/>
              <a:buChar char="•"/>
            </a:pPr>
            <a:r>
              <a:rPr lang="en-US" dirty="0"/>
              <a:t>Types of partnerships; Buyer-supplier relationships, joint ventures, competition, strategic alliance</a:t>
            </a:r>
          </a:p>
          <a:p>
            <a:pPr marL="171450" indent="-171450">
              <a:buFont typeface="Arial" panose="020B0604020202020204" pitchFamily="34" charset="0"/>
              <a:buChar char="•"/>
            </a:pPr>
            <a:r>
              <a:rPr lang="en-US" dirty="0"/>
              <a:t>Key activities; Network/Platform, Problem-solving, Production</a:t>
            </a:r>
          </a:p>
          <a:p>
            <a:pPr marL="171450" indent="-171450">
              <a:buFont typeface="Arial" panose="020B0604020202020204" pitchFamily="34" charset="0"/>
              <a:buChar char="•"/>
            </a:pPr>
            <a:r>
              <a:rPr lang="en-US" dirty="0"/>
              <a:t>Key resources; Financial, Intellectual, Physical, Human</a:t>
            </a:r>
          </a:p>
          <a:p>
            <a:pPr marL="171450" indent="-171450">
              <a:buFont typeface="Arial" panose="020B0604020202020204" pitchFamily="34" charset="0"/>
              <a:buChar char="•"/>
            </a:pPr>
            <a:r>
              <a:rPr lang="en-US" dirty="0"/>
              <a:t>Value Proposition; To the customer, problems trying to solve, products/services offered to segments, Needs satisfied</a:t>
            </a:r>
          </a:p>
          <a:p>
            <a:pPr marL="171450" indent="-171450">
              <a:buFont typeface="Arial" panose="020B0604020202020204" pitchFamily="34" charset="0"/>
              <a:buChar char="•"/>
            </a:pPr>
            <a:r>
              <a:rPr lang="en-US" dirty="0"/>
              <a:t>Customer relationships; Type of relationships, co-creation, communities, automated services, self-service, dedicated personal assistance, personal assistance</a:t>
            </a:r>
          </a:p>
          <a:p>
            <a:pPr marL="171450" indent="-171450">
              <a:buFont typeface="Arial" panose="020B0604020202020204" pitchFamily="34" charset="0"/>
              <a:buChar char="•"/>
            </a:pPr>
            <a:r>
              <a:rPr lang="en-US" dirty="0"/>
              <a:t>Distribution channels; Nature of ownership </a:t>
            </a:r>
            <a:r>
              <a:rPr lang="en-US" dirty="0" err="1"/>
              <a:t>e.g</a:t>
            </a:r>
            <a:r>
              <a:rPr lang="en-US" dirty="0"/>
              <a:t> Partner, Owned</a:t>
            </a:r>
          </a:p>
          <a:p>
            <a:pPr marL="171450" indent="-171450">
              <a:buFont typeface="Arial" panose="020B0604020202020204" pitchFamily="34" charset="0"/>
              <a:buChar char="•"/>
            </a:pPr>
            <a:r>
              <a:rPr lang="en-US" dirty="0"/>
              <a:t>Customer segment types; Multi-sided platform, diversified, segmented, niche-market, mass market</a:t>
            </a:r>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4</a:t>
            </a:fld>
            <a:endParaRPr lang="en-KE"/>
          </a:p>
        </p:txBody>
      </p:sp>
    </p:spTree>
    <p:extLst>
      <p:ext uri="{BB962C8B-B14F-4D97-AF65-F5344CB8AC3E}">
        <p14:creationId xmlns:p14="http://schemas.microsoft.com/office/powerpoint/2010/main" val="424138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43BCA4"/>
                </a:solidFill>
                <a:effectLst/>
                <a:latin typeface="roboto-regular"/>
                <a:hlinkClick r:id="rId3"/>
              </a:rPr>
              <a:t>PESTLE analysis</a:t>
            </a:r>
            <a:r>
              <a:rPr lang="en-US" b="0" i="0" dirty="0">
                <a:solidFill>
                  <a:srgbClr val="3F3F3F"/>
                </a:solidFill>
                <a:effectLst/>
                <a:latin typeface="roboto-regular"/>
              </a:rPr>
              <a:t> is a tool that is used to identify and examine the external factors that affect a business. These macro environmental factors the analysis try to identify are</a:t>
            </a:r>
          </a:p>
          <a:p>
            <a:pPr algn="l">
              <a:buFont typeface="Arial" panose="020B0604020202020204" pitchFamily="34" charset="0"/>
              <a:buChar char="•"/>
            </a:pPr>
            <a:r>
              <a:rPr lang="en-US" b="0" i="0" dirty="0">
                <a:solidFill>
                  <a:srgbClr val="3F3F3F"/>
                </a:solidFill>
                <a:effectLst/>
                <a:latin typeface="roboto-regular"/>
              </a:rPr>
              <a:t>Political factors such as government policies, trading policies or elections</a:t>
            </a:r>
          </a:p>
          <a:p>
            <a:pPr algn="l">
              <a:buFont typeface="Arial" panose="020B0604020202020204" pitchFamily="34" charset="0"/>
              <a:buChar char="•"/>
            </a:pPr>
            <a:r>
              <a:rPr lang="en-US" b="0" i="0" dirty="0">
                <a:solidFill>
                  <a:srgbClr val="3F3F3F"/>
                </a:solidFill>
                <a:effectLst/>
                <a:latin typeface="roboto-regular"/>
              </a:rPr>
              <a:t>Economic factors such as economic trends, taxes, or import/export ratios</a:t>
            </a:r>
          </a:p>
          <a:p>
            <a:pPr algn="l">
              <a:buFont typeface="Arial" panose="020B0604020202020204" pitchFamily="34" charset="0"/>
              <a:buChar char="•"/>
            </a:pPr>
            <a:r>
              <a:rPr lang="en-US" b="0" i="0" dirty="0">
                <a:solidFill>
                  <a:srgbClr val="3F3F3F"/>
                </a:solidFill>
                <a:effectLst/>
                <a:latin typeface="roboto-regular"/>
              </a:rPr>
              <a:t>Social factors such as demographics, lifestyles, or ethnic issues</a:t>
            </a:r>
          </a:p>
          <a:p>
            <a:pPr algn="l">
              <a:buFont typeface="Arial" panose="020B0604020202020204" pitchFamily="34" charset="0"/>
              <a:buChar char="•"/>
            </a:pPr>
            <a:r>
              <a:rPr lang="en-US" b="0" i="0" dirty="0">
                <a:solidFill>
                  <a:srgbClr val="3F3F3F"/>
                </a:solidFill>
                <a:effectLst/>
                <a:latin typeface="roboto-regular"/>
              </a:rPr>
              <a:t>Technological factors like advancing technology or technology legislation</a:t>
            </a:r>
          </a:p>
          <a:p>
            <a:pPr algn="l">
              <a:buFont typeface="Arial" panose="020B0604020202020204" pitchFamily="34" charset="0"/>
              <a:buChar char="•"/>
            </a:pPr>
            <a:r>
              <a:rPr lang="en-US" b="0" i="0" dirty="0">
                <a:solidFill>
                  <a:srgbClr val="3F3F3F"/>
                </a:solidFill>
                <a:effectLst/>
                <a:latin typeface="roboto-regular"/>
              </a:rPr>
              <a:t>Legal factors such as employment laws or health and safety regulations</a:t>
            </a:r>
          </a:p>
          <a:p>
            <a:pPr algn="l">
              <a:buFont typeface="Arial" panose="020B0604020202020204" pitchFamily="34" charset="0"/>
              <a:buChar char="•"/>
            </a:pPr>
            <a:r>
              <a:rPr lang="en-US" b="0" i="0" dirty="0">
                <a:solidFill>
                  <a:srgbClr val="3F3F3F"/>
                </a:solidFill>
                <a:effectLst/>
                <a:latin typeface="roboto-regular"/>
              </a:rPr>
              <a:t>Environmental factors such as climate change or environmental regulations</a:t>
            </a:r>
          </a:p>
        </p:txBody>
      </p:sp>
      <p:sp>
        <p:nvSpPr>
          <p:cNvPr id="4" name="Slide Number Placeholder 3"/>
          <p:cNvSpPr>
            <a:spLocks noGrp="1"/>
          </p:cNvSpPr>
          <p:nvPr>
            <p:ph type="sldNum" sz="quarter" idx="5"/>
          </p:nvPr>
        </p:nvSpPr>
        <p:spPr/>
        <p:txBody>
          <a:bodyPr/>
          <a:lstStyle/>
          <a:p>
            <a:fld id="{A76F00D5-6701-4090-8AA7-BBC2B193FD60}" type="slidenum">
              <a:rPr lang="en-KE" smtClean="0"/>
              <a:t>5</a:t>
            </a:fld>
            <a:endParaRPr lang="en-KE"/>
          </a:p>
        </p:txBody>
      </p:sp>
    </p:spTree>
    <p:extLst>
      <p:ext uri="{BB962C8B-B14F-4D97-AF65-F5344CB8AC3E}">
        <p14:creationId xmlns:p14="http://schemas.microsoft.com/office/powerpoint/2010/main" val="23971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b="0" i="0" dirty="0">
                <a:solidFill>
                  <a:srgbClr val="333333"/>
                </a:solidFill>
                <a:effectLst/>
                <a:latin typeface="Helvetica Neue"/>
              </a:rPr>
              <a:t> The 3C Model is a marketing tool that focuses on customers, competitors, and the company. At the intersection of these three variables lies an effective </a:t>
            </a:r>
            <a:r>
              <a:rPr lang="en-US" b="0" i="0" u="none" strike="noStrike" dirty="0">
                <a:solidFill>
                  <a:srgbClr val="828282"/>
                </a:solidFill>
                <a:effectLst/>
                <a:latin typeface="Helvetica Neue"/>
                <a:hlinkClick r:id="rId3"/>
              </a:rPr>
              <a:t>marketing strategy</a:t>
            </a:r>
            <a:r>
              <a:rPr lang="en-US" b="0" i="0" dirty="0">
                <a:solidFill>
                  <a:srgbClr val="333333"/>
                </a:solidFill>
                <a:effectLst/>
                <a:latin typeface="Helvetica Neue"/>
              </a:rPr>
              <a:t> to gain a potential </a:t>
            </a:r>
            <a:r>
              <a:rPr lang="en-US" b="0" i="0" u="none" strike="noStrike" dirty="0">
                <a:solidFill>
                  <a:srgbClr val="828282"/>
                </a:solidFill>
                <a:effectLst/>
                <a:latin typeface="Helvetica Neue"/>
                <a:hlinkClick r:id="rId4"/>
              </a:rPr>
              <a:t>competitive advantage</a:t>
            </a:r>
            <a:r>
              <a:rPr lang="en-US" b="0" i="0" dirty="0">
                <a:solidFill>
                  <a:srgbClr val="333333"/>
                </a:solidFill>
                <a:effectLst/>
                <a:latin typeface="Helvetica Neue"/>
              </a:rPr>
              <a:t> and build a lasting company.</a:t>
            </a:r>
            <a:endParaRPr lang="en-US" b="0" i="0" dirty="0">
              <a:solidFill>
                <a:srgbClr val="282C33"/>
              </a:solidFill>
              <a:effectLst/>
              <a:latin typeface="Graphik"/>
            </a:endParaRPr>
          </a:p>
          <a:p>
            <a:pPr marL="171450" indent="-171450" algn="l" rtl="0">
              <a:buFont typeface="Arial" panose="020B0604020202020204" pitchFamily="34" charset="0"/>
              <a:buChar char="•"/>
            </a:pPr>
            <a:r>
              <a:rPr lang="en-US" b="0" i="0" dirty="0">
                <a:solidFill>
                  <a:srgbClr val="282C33"/>
                </a:solidFill>
                <a:effectLst/>
                <a:latin typeface="Graphik"/>
              </a:rPr>
              <a:t>The SWOT analysis is a fundamental tool in a BA’s arsenal. SWOT stands for strengths, weaknesses, opportunities, and threats.</a:t>
            </a:r>
          </a:p>
          <a:p>
            <a:pPr marL="171450" indent="-171450" algn="l" rtl="0">
              <a:buFont typeface="Arial" panose="020B0604020202020204" pitchFamily="34" charset="0"/>
              <a:buChar char="•"/>
            </a:pPr>
            <a:r>
              <a:rPr lang="en-US" b="0" i="0" dirty="0">
                <a:solidFill>
                  <a:srgbClr val="282C33"/>
                </a:solidFill>
                <a:effectLst/>
                <a:latin typeface="Graphik"/>
              </a:rPr>
              <a:t>SWOT analysis evaluates a business’s strengths and weaknesses and identifies any opportunities or threats to that business.</a:t>
            </a:r>
          </a:p>
          <a:p>
            <a:pPr marL="171450" indent="-171450" algn="l" rtl="0">
              <a:buFont typeface="Arial" panose="020B0604020202020204" pitchFamily="34" charset="0"/>
              <a:buChar char="•"/>
            </a:pPr>
            <a:r>
              <a:rPr lang="en-US" b="0" i="0" dirty="0">
                <a:solidFill>
                  <a:srgbClr val="282C33"/>
                </a:solidFill>
                <a:effectLst/>
                <a:latin typeface="Graphik"/>
              </a:rPr>
              <a:t>SWOT analysis helps stakeholders make strategic decisions regarding their business. The goal is to capitalize on strengths and opportunities while reducing the impact of internal or external threats and weaknesses.</a:t>
            </a:r>
          </a:p>
          <a:p>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6</a:t>
            </a:fld>
            <a:endParaRPr lang="en-KE"/>
          </a:p>
        </p:txBody>
      </p:sp>
    </p:spTree>
    <p:extLst>
      <p:ext uri="{BB962C8B-B14F-4D97-AF65-F5344CB8AC3E}">
        <p14:creationId xmlns:p14="http://schemas.microsoft.com/office/powerpoint/2010/main" val="66567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222222"/>
                </a:solidFill>
                <a:effectLst/>
                <a:latin typeface="graphikweb-regular"/>
              </a:rPr>
              <a:t>Michael Porter’s Five forces analysis framework analyzes an industry and more specifically, the external business </a:t>
            </a:r>
            <a:r>
              <a:rPr lang="en-US" b="0" i="0" u="none" strike="noStrike" dirty="0">
                <a:solidFill>
                  <a:srgbClr val="0000FF"/>
                </a:solidFill>
                <a:effectLst/>
                <a:latin typeface="graphikweb-regular"/>
                <a:hlinkClick r:id="rId3"/>
              </a:rPr>
              <a:t>environment</a:t>
            </a:r>
            <a:r>
              <a:rPr lang="en-US" b="0" i="0" dirty="0">
                <a:solidFill>
                  <a:srgbClr val="222222"/>
                </a:solidFill>
                <a:effectLst/>
                <a:latin typeface="graphikweb-regular"/>
              </a:rPr>
              <a:t> of the industry.</a:t>
            </a:r>
          </a:p>
          <a:p>
            <a:pPr marL="171450" indent="-171450" algn="just">
              <a:buFont typeface="Arial" panose="020B0604020202020204" pitchFamily="34" charset="0"/>
              <a:buChar char="•"/>
            </a:pPr>
            <a:r>
              <a:rPr lang="en-US" b="0" i="0" dirty="0">
                <a:solidFill>
                  <a:srgbClr val="222222"/>
                </a:solidFill>
                <a:effectLst/>
                <a:latin typeface="graphikweb-regular"/>
              </a:rPr>
              <a:t>They tell us whether or not we should enter an industry, and also if we enter it, then what can be the challenges faced by us.</a:t>
            </a:r>
          </a:p>
          <a:p>
            <a:pPr marL="171450" indent="-171450" algn="just">
              <a:buFont typeface="Arial" panose="020B0604020202020204" pitchFamily="34" charset="0"/>
              <a:buChar char="•"/>
            </a:pPr>
            <a:r>
              <a:rPr lang="en-US" b="0" i="0" dirty="0">
                <a:solidFill>
                  <a:srgbClr val="222222"/>
                </a:solidFill>
                <a:effectLst/>
                <a:latin typeface="graphikweb-regular"/>
              </a:rPr>
              <a:t>The basis of the Five forces analysis model is competition. This model is used when we are entering an industry where already there is a lot of competition. Anytime we enter an industry, it is understood that there will be other players who might hold their own aces up their sleeves. </a:t>
            </a:r>
          </a:p>
          <a:p>
            <a:pPr marL="171450" indent="-171450" algn="just">
              <a:buFont typeface="Arial" panose="020B0604020202020204" pitchFamily="34" charset="0"/>
              <a:buChar char="•"/>
            </a:pPr>
            <a:r>
              <a:rPr lang="en-US" b="0" i="0" dirty="0">
                <a:solidFill>
                  <a:srgbClr val="222222"/>
                </a:solidFill>
                <a:effectLst/>
                <a:latin typeface="graphikweb-regular"/>
              </a:rPr>
              <a:t>The key driving force behind Porter’s five forces model is to determine attractiveness of the industry. An industry is said to be attractive if the five forces are arranged in such a manner that they drive </a:t>
            </a:r>
            <a:r>
              <a:rPr lang="en-US" b="0" i="0" u="none" strike="noStrike" dirty="0">
                <a:solidFill>
                  <a:srgbClr val="0000FF"/>
                </a:solidFill>
                <a:effectLst/>
                <a:latin typeface="graphikweb-regular"/>
                <a:hlinkClick r:id="rId4"/>
              </a:rPr>
              <a:t>profitability</a:t>
            </a:r>
            <a:r>
              <a:rPr lang="en-US" b="0" i="0" dirty="0">
                <a:solidFill>
                  <a:srgbClr val="222222"/>
                </a:solidFill>
                <a:effectLst/>
                <a:latin typeface="graphikweb-regular"/>
              </a:rPr>
              <a:t>. </a:t>
            </a:r>
          </a:p>
          <a:p>
            <a:pPr marL="171450" indent="-171450" algn="just">
              <a:buFont typeface="Arial" panose="020B0604020202020204" pitchFamily="34" charset="0"/>
              <a:buChar char="•"/>
            </a:pPr>
            <a:r>
              <a:rPr lang="en-US" b="0" i="0" dirty="0">
                <a:solidFill>
                  <a:srgbClr val="222222"/>
                </a:solidFill>
                <a:effectLst/>
                <a:latin typeface="graphikweb-regular"/>
              </a:rPr>
              <a:t>Similarly, there are different ways in which a customer or a buyer can have high bargaining power over the supplier. In such cases, the industry tends to be unprofitable because you have to overcome the challenge of having the buying power over suppliers.</a:t>
            </a:r>
          </a:p>
        </p:txBody>
      </p:sp>
      <p:sp>
        <p:nvSpPr>
          <p:cNvPr id="4" name="Slide Number Placeholder 3"/>
          <p:cNvSpPr>
            <a:spLocks noGrp="1"/>
          </p:cNvSpPr>
          <p:nvPr>
            <p:ph type="sldNum" sz="quarter" idx="5"/>
          </p:nvPr>
        </p:nvSpPr>
        <p:spPr/>
        <p:txBody>
          <a:bodyPr/>
          <a:lstStyle/>
          <a:p>
            <a:fld id="{A76F00D5-6701-4090-8AA7-BBC2B193FD60}" type="slidenum">
              <a:rPr lang="en-KE" smtClean="0"/>
              <a:t>7</a:t>
            </a:fld>
            <a:endParaRPr lang="en-KE"/>
          </a:p>
        </p:txBody>
      </p:sp>
    </p:spTree>
    <p:extLst>
      <p:ext uri="{BB962C8B-B14F-4D97-AF65-F5344CB8AC3E}">
        <p14:creationId xmlns:p14="http://schemas.microsoft.com/office/powerpoint/2010/main" val="39943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22222"/>
                </a:solidFill>
                <a:effectLst/>
                <a:latin typeface="graphikweb-regular"/>
              </a:rPr>
              <a:t>Above is a simplified image of the model of Porter’s five force analysis. As the name suggests, there are five different forces which play a role in the industry. And these five forces affect each of the competitors present within that industry.</a:t>
            </a:r>
          </a:p>
          <a:p>
            <a:pPr marL="171450" indent="-171450">
              <a:buFont typeface="Arial" panose="020B0604020202020204" pitchFamily="34" charset="0"/>
              <a:buChar char="•"/>
            </a:pPr>
            <a:r>
              <a:rPr lang="en-US" b="0" i="0" dirty="0">
                <a:solidFill>
                  <a:srgbClr val="222222"/>
                </a:solidFill>
                <a:effectLst/>
                <a:latin typeface="graphikweb-regular"/>
              </a:rPr>
              <a:t>The industry attractiveness increases when there are </a:t>
            </a:r>
            <a:r>
              <a:rPr lang="en-US" b="0" i="0" u="none" strike="noStrike" dirty="0">
                <a:solidFill>
                  <a:srgbClr val="0000FF"/>
                </a:solidFill>
                <a:effectLst/>
                <a:latin typeface="graphikweb-regular"/>
                <a:hlinkClick r:id="rId3"/>
              </a:rPr>
              <a:t>barriers to entry</a:t>
            </a:r>
            <a:r>
              <a:rPr lang="en-US" b="0" i="0" dirty="0">
                <a:solidFill>
                  <a:srgbClr val="222222"/>
                </a:solidFill>
                <a:effectLst/>
                <a:latin typeface="graphikweb-regular"/>
              </a:rPr>
              <a:t>. For example – in the import export business, a lot of barriers exist with regards to government policy. Thus, an established player will see new entrants as a lesser challenge as compared to an existing competitor. To avoid new entrants, and to keep the industry profitable, the industry </a:t>
            </a:r>
            <a:r>
              <a:rPr lang="en-US" b="0" i="0" u="none" strike="noStrike" dirty="0">
                <a:solidFill>
                  <a:srgbClr val="0000FF"/>
                </a:solidFill>
                <a:effectLst/>
                <a:latin typeface="graphikweb-regular"/>
                <a:hlinkClick r:id="rId4"/>
              </a:rPr>
              <a:t>needs</a:t>
            </a:r>
            <a:r>
              <a:rPr lang="en-US" b="0" i="0" dirty="0">
                <a:solidFill>
                  <a:srgbClr val="222222"/>
                </a:solidFill>
                <a:effectLst/>
                <a:latin typeface="graphikweb-regular"/>
              </a:rPr>
              <a:t> several entry barriers in place.</a:t>
            </a:r>
          </a:p>
        </p:txBody>
      </p:sp>
      <p:sp>
        <p:nvSpPr>
          <p:cNvPr id="4" name="Slide Number Placeholder 3"/>
          <p:cNvSpPr>
            <a:spLocks noGrp="1"/>
          </p:cNvSpPr>
          <p:nvPr>
            <p:ph type="sldNum" sz="quarter" idx="5"/>
          </p:nvPr>
        </p:nvSpPr>
        <p:spPr/>
        <p:txBody>
          <a:bodyPr/>
          <a:lstStyle/>
          <a:p>
            <a:fld id="{A76F00D5-6701-4090-8AA7-BBC2B193FD60}" type="slidenum">
              <a:rPr lang="en-KE" smtClean="0"/>
              <a:t>8</a:t>
            </a:fld>
            <a:endParaRPr lang="en-KE"/>
          </a:p>
        </p:txBody>
      </p:sp>
    </p:spTree>
    <p:extLst>
      <p:ext uri="{BB962C8B-B14F-4D97-AF65-F5344CB8AC3E}">
        <p14:creationId xmlns:p14="http://schemas.microsoft.com/office/powerpoint/2010/main" val="215106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Open Sans" panose="020B0606030504020204" pitchFamily="34" charset="0"/>
              </a:rPr>
              <a:t>The </a:t>
            </a:r>
            <a:r>
              <a:rPr lang="en-US" b="1" i="0" dirty="0">
                <a:solidFill>
                  <a:srgbClr val="212529"/>
                </a:solidFill>
                <a:effectLst/>
                <a:latin typeface="Open Sans" panose="020B0606030504020204" pitchFamily="34" charset="0"/>
              </a:rPr>
              <a:t>VRIO</a:t>
            </a:r>
            <a:r>
              <a:rPr lang="en-US" b="0" i="0" dirty="0">
                <a:solidFill>
                  <a:srgbClr val="212529"/>
                </a:solidFill>
                <a:effectLst/>
                <a:latin typeface="Open Sans" panose="020B0606030504020204" pitchFamily="34" charset="0"/>
              </a:rPr>
              <a:t> model is a strategic analysis framework applied during the internal analysis of strategic planning. The framework is based on the evaluation of resources and capabilities of an organization. </a:t>
            </a:r>
            <a:r>
              <a:rPr lang="en-US" b="1" i="0" dirty="0">
                <a:solidFill>
                  <a:srgbClr val="212529"/>
                </a:solidFill>
                <a:effectLst/>
                <a:latin typeface="Open Sans" panose="020B0606030504020204" pitchFamily="34" charset="0"/>
              </a:rPr>
              <a:t>VRIO</a:t>
            </a:r>
            <a:r>
              <a:rPr lang="en-US" b="0" i="0" dirty="0">
                <a:solidFill>
                  <a:srgbClr val="212529"/>
                </a:solidFill>
                <a:effectLst/>
                <a:latin typeface="Open Sans" panose="020B0606030504020204" pitchFamily="34" charset="0"/>
              </a:rPr>
              <a:t> is the acronym for the four (4) basic questions the framework evaluates over capabilities and resources:</a:t>
            </a:r>
          </a:p>
          <a:p>
            <a:pPr algn="l">
              <a:buFont typeface="Arial" panose="020B0604020202020204" pitchFamily="34" charset="0"/>
              <a:buChar char="•"/>
            </a:pPr>
            <a:r>
              <a:rPr lang="en-US" b="1" i="0" dirty="0">
                <a:solidFill>
                  <a:srgbClr val="212529"/>
                </a:solidFill>
                <a:effectLst/>
                <a:latin typeface="Open Sans" panose="020B0606030504020204" pitchFamily="34" charset="0"/>
              </a:rPr>
              <a:t>Value</a:t>
            </a:r>
            <a:r>
              <a:rPr lang="en-US" b="0" i="0" dirty="0">
                <a:solidFill>
                  <a:srgbClr val="212529"/>
                </a:solidFill>
                <a:effectLst/>
                <a:latin typeface="Open Sans" panose="020B0606030504020204" pitchFamily="34" charset="0"/>
              </a:rPr>
              <a:t>: Does this resource/capability enables the organization to exploit an opportunity or block an external threat? If it does, the resources/capability can be considered a strength of the organization. The VRIO Value analysis generally starts with the review of the Value Chain of the organization, looking for assets that have optimized certain pieces of the chain. In most of the cases, this assets can be considered inside the Value concept of VRIO. Another interpretation of the Value concepts is for those resources/capabilities that increase the perceived value of the customer.</a:t>
            </a:r>
          </a:p>
          <a:p>
            <a:pPr algn="l">
              <a:buFont typeface="Arial" panose="020B0604020202020204" pitchFamily="34" charset="0"/>
              <a:buChar char="•"/>
            </a:pPr>
            <a:r>
              <a:rPr lang="en-US" b="1" i="0" dirty="0">
                <a:solidFill>
                  <a:srgbClr val="212529"/>
                </a:solidFill>
                <a:effectLst/>
                <a:latin typeface="Open Sans" panose="020B0606030504020204" pitchFamily="34" charset="0"/>
              </a:rPr>
              <a:t>Rarity</a:t>
            </a:r>
            <a:r>
              <a:rPr lang="en-US" b="0" i="0" dirty="0">
                <a:solidFill>
                  <a:srgbClr val="212529"/>
                </a:solidFill>
                <a:effectLst/>
                <a:latin typeface="Open Sans" panose="020B0606030504020204" pitchFamily="34" charset="0"/>
              </a:rPr>
              <a:t>: Does control of this resource/capability in hands of a few (in the market)? The rarity concept of the VRIO framework requires that the resource/capability labeled meet the short supply and persistence over time condition. If these are not met, the resource/capability cannot generate a sustainable competitive advantage.</a:t>
            </a:r>
          </a:p>
          <a:p>
            <a:pPr algn="l">
              <a:buFont typeface="Arial" panose="020B0604020202020204" pitchFamily="34" charset="0"/>
              <a:buChar char="•"/>
            </a:pPr>
            <a:r>
              <a:rPr lang="en-US" b="1" i="0" dirty="0">
                <a:solidFill>
                  <a:srgbClr val="212529"/>
                </a:solidFill>
                <a:effectLst/>
                <a:latin typeface="Open Sans" panose="020B0606030504020204" pitchFamily="34" charset="0"/>
              </a:rPr>
              <a:t>Imitability</a:t>
            </a:r>
            <a:r>
              <a:rPr lang="en-US" b="0" i="0" dirty="0">
                <a:solidFill>
                  <a:srgbClr val="212529"/>
                </a:solidFill>
                <a:effectLst/>
                <a:latin typeface="Open Sans" panose="020B0606030504020204" pitchFamily="34" charset="0"/>
              </a:rPr>
              <a:t>: Is the resources/capability difficult to imitate? Or Does this resources/capability generate a cost disadvantage to the competing organizations trying to obtain, develop, or duplicate it? Imitation can occur in two ways: by directly imitating the resource/capability or by providing the substituting with a comparable resource/capability.</a:t>
            </a:r>
          </a:p>
          <a:p>
            <a:pPr algn="l">
              <a:buFont typeface="Arial" panose="020B0604020202020204" pitchFamily="34" charset="0"/>
              <a:buChar char="•"/>
            </a:pPr>
            <a:r>
              <a:rPr lang="en-US" b="1" i="0" dirty="0">
                <a:solidFill>
                  <a:srgbClr val="212529"/>
                </a:solidFill>
                <a:effectLst/>
                <a:latin typeface="Open Sans" panose="020B0606030504020204" pitchFamily="34" charset="0"/>
              </a:rPr>
              <a:t>Organization</a:t>
            </a:r>
            <a:r>
              <a:rPr lang="en-US" b="0" i="0" dirty="0">
                <a:solidFill>
                  <a:srgbClr val="212529"/>
                </a:solidFill>
                <a:effectLst/>
                <a:latin typeface="Open Sans" panose="020B0606030504020204" pitchFamily="34" charset="0"/>
              </a:rPr>
              <a:t>: Is the organization structured, built and able to exploit the resources/capability? The resource/capability do not guarantee any competitive advantage for an organization by itself. The form needs to be organized to capture the value from them. The organization is based around management systems, processes, policies ,structure and culture.</a:t>
            </a:r>
          </a:p>
          <a:p>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9</a:t>
            </a:fld>
            <a:endParaRPr lang="en-KE"/>
          </a:p>
        </p:txBody>
      </p:sp>
    </p:spTree>
    <p:extLst>
      <p:ext uri="{BB962C8B-B14F-4D97-AF65-F5344CB8AC3E}">
        <p14:creationId xmlns:p14="http://schemas.microsoft.com/office/powerpoint/2010/main" val="398689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2D2D2D"/>
                </a:solidFill>
                <a:effectLst/>
                <a:latin typeface="Montserrat"/>
              </a:rPr>
              <a:t>Product Trend analysis is an analysis of past and current consumer data related to a single product in order to extract insights about future market shifts and directions.</a:t>
            </a:r>
          </a:p>
          <a:p>
            <a:pPr marL="171450" indent="-171450" algn="l">
              <a:buFont typeface="Arial" panose="020B0604020202020204" pitchFamily="34" charset="0"/>
              <a:buChar char="•"/>
            </a:pPr>
            <a:r>
              <a:rPr lang="en-US" b="0" i="0" dirty="0">
                <a:solidFill>
                  <a:srgbClr val="2D2D2D"/>
                </a:solidFill>
                <a:effectLst/>
                <a:latin typeface="Montserrat"/>
              </a:rPr>
              <a:t>Product trend insights is used in order to identify the main market traits and the buyer persona’s related to each trait. This data can then be utilized to form the overall product marketing strategy and </a:t>
            </a:r>
            <a:r>
              <a:rPr lang="en-US" b="0" i="0" u="none" strike="noStrike" dirty="0">
                <a:solidFill>
                  <a:srgbClr val="FF8C2E"/>
                </a:solidFill>
                <a:effectLst/>
                <a:latin typeface="Montserrat"/>
                <a:hlinkClick r:id="rId3"/>
              </a:rPr>
              <a:t>brand innovation</a:t>
            </a:r>
            <a:r>
              <a:rPr lang="en-US" b="0" i="0" dirty="0">
                <a:solidFill>
                  <a:srgbClr val="2D2D2D"/>
                </a:solidFill>
                <a:effectLst/>
                <a:latin typeface="Montserrat"/>
              </a:rPr>
              <a:t> plan. </a:t>
            </a:r>
          </a:p>
          <a:p>
            <a:pPr marL="171450" indent="-171450" algn="l">
              <a:buFont typeface="Arial" panose="020B0604020202020204" pitchFamily="34" charset="0"/>
              <a:buChar char="•"/>
            </a:pPr>
            <a:r>
              <a:rPr lang="en-US" b="0" i="0" dirty="0">
                <a:solidFill>
                  <a:srgbClr val="2D2D2D"/>
                </a:solidFill>
                <a:effectLst/>
                <a:latin typeface="Montserrat"/>
              </a:rPr>
              <a:t>Market trends are heavily influenced by customers’ habits and behaviour.</a:t>
            </a:r>
          </a:p>
          <a:p>
            <a:pPr marL="171450" indent="-171450" algn="l">
              <a:buFont typeface="Arial" panose="020B0604020202020204" pitchFamily="34" charset="0"/>
              <a:buChar char="•"/>
            </a:pPr>
            <a:r>
              <a:rPr lang="en-US" b="0" i="0" dirty="0">
                <a:solidFill>
                  <a:srgbClr val="2D2D2D"/>
                </a:solidFill>
                <a:effectLst/>
                <a:latin typeface="Montserrat"/>
              </a:rPr>
              <a:t>Performing market research and collecting </a:t>
            </a:r>
            <a:r>
              <a:rPr lang="en-US" b="0" i="0" u="none" strike="noStrike" dirty="0">
                <a:solidFill>
                  <a:srgbClr val="FF8C2E"/>
                </a:solidFill>
                <a:effectLst/>
                <a:latin typeface="Montserrat"/>
                <a:hlinkClick r:id="rId4"/>
              </a:rPr>
              <a:t>customer experience</a:t>
            </a:r>
            <a:r>
              <a:rPr lang="en-US" b="0" i="0" dirty="0">
                <a:solidFill>
                  <a:srgbClr val="2D2D2D"/>
                </a:solidFill>
                <a:effectLst/>
                <a:latin typeface="Montserrat"/>
              </a:rPr>
              <a:t> data is a major part of analyzing and understanding how the market is reacting and what are the primary needs and wants of the consumers. This kind of data driven trend analysis will let you know what a brand has to do to stay ahead of the competition.</a:t>
            </a:r>
          </a:p>
          <a:p>
            <a:endParaRPr lang="en-KE" dirty="0"/>
          </a:p>
        </p:txBody>
      </p:sp>
      <p:sp>
        <p:nvSpPr>
          <p:cNvPr id="4" name="Slide Number Placeholder 3"/>
          <p:cNvSpPr>
            <a:spLocks noGrp="1"/>
          </p:cNvSpPr>
          <p:nvPr>
            <p:ph type="sldNum" sz="quarter" idx="5"/>
          </p:nvPr>
        </p:nvSpPr>
        <p:spPr/>
        <p:txBody>
          <a:bodyPr/>
          <a:lstStyle/>
          <a:p>
            <a:fld id="{A76F00D5-6701-4090-8AA7-BBC2B193FD60}" type="slidenum">
              <a:rPr lang="en-KE" smtClean="0"/>
              <a:t>10</a:t>
            </a:fld>
            <a:endParaRPr lang="en-KE"/>
          </a:p>
        </p:txBody>
      </p:sp>
    </p:spTree>
    <p:extLst>
      <p:ext uri="{BB962C8B-B14F-4D97-AF65-F5344CB8AC3E}">
        <p14:creationId xmlns:p14="http://schemas.microsoft.com/office/powerpoint/2010/main" val="135508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4CBD-3BCA-42DD-9E39-55DC76469D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5C19BF4D-CD32-4537-8D08-276681872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0A58D742-3D7A-4588-B8C6-B2B42348F9DB}"/>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D5516134-D568-4A61-9FD6-8FF4671882D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D85549F-A64E-459E-93D8-CB8D01CE3650}"/>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291668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58F0-887F-4760-8AB0-DB4EAF8D4F7C}"/>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F75E8854-8ACA-4422-9471-024CA6D2C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A11BFBFD-967E-4678-B662-3DC4D9069E3F}"/>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B1C44A11-4F3B-4925-879D-62E44E445B29}"/>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6D8F7300-9E5E-4B0A-AB96-42277DECAFE3}"/>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273364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9FC5F-BC06-45D7-AFB1-BDC52C9E07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51ADA7E7-D498-4FF1-971E-8882A443D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7618B48D-7B1A-40AF-8AF8-4E3A24A46073}"/>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740D2C36-551F-45F0-BFC3-267D66A2EA48}"/>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4F6990EF-9589-4068-89FE-F1E91AA6959E}"/>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404321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A700-D48A-4622-B2E6-8C35E7DF3224}"/>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C1EAF16A-E331-4E76-8903-6ABE26F47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25788F20-2235-4186-B008-B9502FFD99E0}"/>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3B9CC977-0456-46E8-9FD0-4E3A3DAE171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35DD6E41-32D1-4C02-9FD7-68C1BB17E648}"/>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309043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F45C-9ED9-453E-85EE-2A7758751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D23B136E-9326-4C74-9F81-E1A707B58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0FE16-7333-48ED-9CB6-B120CE0D157D}"/>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339B8EFA-51A5-4FD8-87E8-C15673081796}"/>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9E7B52F-4371-44C9-8111-4EB1EE80FDC1}"/>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215132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3A4A-04A4-4285-8CB2-07A107CCF581}"/>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365A9087-1608-4092-80C8-87590BB78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538056FB-74CC-4C77-8315-12A44143E6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E9FB763D-611D-4850-BC12-E2619DEA9822}"/>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6" name="Footer Placeholder 5">
            <a:extLst>
              <a:ext uri="{FF2B5EF4-FFF2-40B4-BE49-F238E27FC236}">
                <a16:creationId xmlns:a16="http://schemas.microsoft.com/office/drawing/2014/main" id="{2C728EA2-4DAF-47B8-B1C7-2E4B8BD7073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86AF5A9F-F0EE-4AD3-9610-FE4A0E009E41}"/>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378093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33CB-915A-4083-B15C-F7DECC52B76E}"/>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2F5DC78A-053F-498B-9F44-BAD197771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39F7E2-C07D-44CD-A56D-D21E1F91EC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557440C6-B59E-46E8-B39E-AD89E54FD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89BFB-C084-42AB-96A6-F8C954AF7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B82C276F-C751-4067-B6DA-74338446FA03}"/>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8" name="Footer Placeholder 7">
            <a:extLst>
              <a:ext uri="{FF2B5EF4-FFF2-40B4-BE49-F238E27FC236}">
                <a16:creationId xmlns:a16="http://schemas.microsoft.com/office/drawing/2014/main" id="{2D611EA0-9948-4D1C-A0DD-C0172F0EB349}"/>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A58CC83B-5965-404C-86C0-7340B5D09762}"/>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61864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C92B-067B-4F70-A7E8-840400163BC6}"/>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F625ABF4-D30E-489B-88BF-2E6156C37038}"/>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4" name="Footer Placeholder 3">
            <a:extLst>
              <a:ext uri="{FF2B5EF4-FFF2-40B4-BE49-F238E27FC236}">
                <a16:creationId xmlns:a16="http://schemas.microsoft.com/office/drawing/2014/main" id="{3333222B-DB2B-490B-85A4-4607A2D3A3CB}"/>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8F4E9590-A66C-4911-BBE5-811A7CAACB8B}"/>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181361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7AC83-E400-4387-B655-A0124ED190CB}"/>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3" name="Footer Placeholder 2">
            <a:extLst>
              <a:ext uri="{FF2B5EF4-FFF2-40B4-BE49-F238E27FC236}">
                <a16:creationId xmlns:a16="http://schemas.microsoft.com/office/drawing/2014/main" id="{5BAF7F6F-D6D3-426F-BC0F-826B20BA9F04}"/>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BBCF5694-D3F0-4952-A2CF-375FEACD94BB}"/>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194186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87B8-A7D6-4874-B091-A378CFF0E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3A257F69-13DB-4010-994B-5FBCCC99C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16E9FE2F-047E-403F-90A6-F25E8A70D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1B64B-02CC-4878-8FDD-78E899D08204}"/>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6" name="Footer Placeholder 5">
            <a:extLst>
              <a:ext uri="{FF2B5EF4-FFF2-40B4-BE49-F238E27FC236}">
                <a16:creationId xmlns:a16="http://schemas.microsoft.com/office/drawing/2014/main" id="{B67BD1BA-036C-44D5-886E-D5C09144F7FD}"/>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B616A939-6023-4B09-A09A-36D0B370E5F1}"/>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275641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2530-A652-4219-BEBE-747A93518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71131502-B729-4151-B3CF-2DE74241A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87FFAB01-5BAC-4787-81FB-0DD6113A4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588F9-D7DA-4F2B-B82D-4E9020E789A2}"/>
              </a:ext>
            </a:extLst>
          </p:cNvPr>
          <p:cNvSpPr>
            <a:spLocks noGrp="1"/>
          </p:cNvSpPr>
          <p:nvPr>
            <p:ph type="dt" sz="half" idx="10"/>
          </p:nvPr>
        </p:nvSpPr>
        <p:spPr/>
        <p:txBody>
          <a:bodyPr/>
          <a:lstStyle/>
          <a:p>
            <a:fld id="{06A81268-5577-402E-A443-CFC93A6B3F6A}" type="datetimeFigureOut">
              <a:rPr lang="en-KE" smtClean="0"/>
              <a:t>07/07/2021</a:t>
            </a:fld>
            <a:endParaRPr lang="en-KE"/>
          </a:p>
        </p:txBody>
      </p:sp>
      <p:sp>
        <p:nvSpPr>
          <p:cNvPr id="6" name="Footer Placeholder 5">
            <a:extLst>
              <a:ext uri="{FF2B5EF4-FFF2-40B4-BE49-F238E27FC236}">
                <a16:creationId xmlns:a16="http://schemas.microsoft.com/office/drawing/2014/main" id="{CC54AE9B-AB2E-43F8-8F51-3C9CBEF2C80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607257F-6A28-4A5A-B038-51823C635BD7}"/>
              </a:ext>
            </a:extLst>
          </p:cNvPr>
          <p:cNvSpPr>
            <a:spLocks noGrp="1"/>
          </p:cNvSpPr>
          <p:nvPr>
            <p:ph type="sldNum" sz="quarter" idx="12"/>
          </p:nvPr>
        </p:nvSpPr>
        <p:spPr/>
        <p:txBody>
          <a:bodyPr/>
          <a:lstStyle/>
          <a:p>
            <a:fld id="{80BF9868-D8A4-4A3F-B199-0B1182C5CACD}" type="slidenum">
              <a:rPr lang="en-KE" smtClean="0"/>
              <a:t>‹#›</a:t>
            </a:fld>
            <a:endParaRPr lang="en-KE"/>
          </a:p>
        </p:txBody>
      </p:sp>
    </p:spTree>
    <p:extLst>
      <p:ext uri="{BB962C8B-B14F-4D97-AF65-F5344CB8AC3E}">
        <p14:creationId xmlns:p14="http://schemas.microsoft.com/office/powerpoint/2010/main" val="218415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10ACA-0D48-426A-824C-E89E57D73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70CB7B3D-193A-4EED-883E-35B882F59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C393A353-9880-4282-B48A-5F12A15137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81268-5577-402E-A443-CFC93A6B3F6A}" type="datetimeFigureOut">
              <a:rPr lang="en-KE" smtClean="0"/>
              <a:t>07/07/2021</a:t>
            </a:fld>
            <a:endParaRPr lang="en-KE"/>
          </a:p>
        </p:txBody>
      </p:sp>
      <p:sp>
        <p:nvSpPr>
          <p:cNvPr id="5" name="Footer Placeholder 4">
            <a:extLst>
              <a:ext uri="{FF2B5EF4-FFF2-40B4-BE49-F238E27FC236}">
                <a16:creationId xmlns:a16="http://schemas.microsoft.com/office/drawing/2014/main" id="{26DDC7C0-0BBC-408E-BC4F-5891E427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D8FF3F73-4222-43CF-9CEB-CF9C7BB5F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F9868-D8A4-4A3F-B199-0B1182C5CACD}" type="slidenum">
              <a:rPr lang="en-KE" smtClean="0"/>
              <a:t>‹#›</a:t>
            </a:fld>
            <a:endParaRPr lang="en-KE"/>
          </a:p>
        </p:txBody>
      </p:sp>
    </p:spTree>
    <p:extLst>
      <p:ext uri="{BB962C8B-B14F-4D97-AF65-F5344CB8AC3E}">
        <p14:creationId xmlns:p14="http://schemas.microsoft.com/office/powerpoint/2010/main" val="3182916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4840-FCD8-42BC-A11B-1DCD53279F17}"/>
              </a:ext>
            </a:extLst>
          </p:cNvPr>
          <p:cNvSpPr>
            <a:spLocks noGrp="1"/>
          </p:cNvSpPr>
          <p:nvPr>
            <p:ph type="ctrTitle"/>
          </p:nvPr>
        </p:nvSpPr>
        <p:spPr/>
        <p:txBody>
          <a:bodyPr/>
          <a:lstStyle/>
          <a:p>
            <a:r>
              <a:rPr lang="en-US" b="1" dirty="0"/>
              <a:t>ASSESSMENT PLAN</a:t>
            </a:r>
            <a:endParaRPr lang="en-KE" b="1" dirty="0"/>
          </a:p>
        </p:txBody>
      </p:sp>
      <p:sp>
        <p:nvSpPr>
          <p:cNvPr id="3" name="Subtitle 2">
            <a:extLst>
              <a:ext uri="{FF2B5EF4-FFF2-40B4-BE49-F238E27FC236}">
                <a16:creationId xmlns:a16="http://schemas.microsoft.com/office/drawing/2014/main" id="{6B2F005D-087D-49C8-B643-0F069E32D5B6}"/>
              </a:ext>
            </a:extLst>
          </p:cNvPr>
          <p:cNvSpPr>
            <a:spLocks noGrp="1"/>
          </p:cNvSpPr>
          <p:nvPr>
            <p:ph type="subTitle" idx="1"/>
          </p:nvPr>
        </p:nvSpPr>
        <p:spPr/>
        <p:txBody>
          <a:bodyPr/>
          <a:lstStyle/>
          <a:p>
            <a:r>
              <a:rPr lang="en-US" dirty="0"/>
              <a:t>Presented by:</a:t>
            </a:r>
            <a:endParaRPr lang="en-KE" dirty="0"/>
          </a:p>
        </p:txBody>
      </p:sp>
    </p:spTree>
    <p:extLst>
      <p:ext uri="{BB962C8B-B14F-4D97-AF65-F5344CB8AC3E}">
        <p14:creationId xmlns:p14="http://schemas.microsoft.com/office/powerpoint/2010/main" val="246342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7770-282C-40B0-B34D-CF6A0CF2C915}"/>
              </a:ext>
            </a:extLst>
          </p:cNvPr>
          <p:cNvSpPr>
            <a:spLocks noGrp="1"/>
          </p:cNvSpPr>
          <p:nvPr>
            <p:ph type="title"/>
          </p:nvPr>
        </p:nvSpPr>
        <p:spPr/>
        <p:txBody>
          <a:bodyPr/>
          <a:lstStyle/>
          <a:p>
            <a:r>
              <a:rPr lang="en-US" dirty="0"/>
              <a:t>PRODUCT TREND ANALYSIS</a:t>
            </a:r>
            <a:endParaRPr lang="en-KE" dirty="0"/>
          </a:p>
        </p:txBody>
      </p:sp>
      <p:pic>
        <p:nvPicPr>
          <p:cNvPr id="3074" name="Picture 2" descr="product-trend-analysis">
            <a:extLst>
              <a:ext uri="{FF2B5EF4-FFF2-40B4-BE49-F238E27FC236}">
                <a16:creationId xmlns:a16="http://schemas.microsoft.com/office/drawing/2014/main" id="{C737B9B4-5018-467D-BE8B-E7348DF529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4296" y="1825625"/>
            <a:ext cx="89834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2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FFAD-8865-481D-A4C3-A301A3586603}"/>
              </a:ext>
            </a:extLst>
          </p:cNvPr>
          <p:cNvSpPr>
            <a:spLocks noGrp="1"/>
          </p:cNvSpPr>
          <p:nvPr>
            <p:ph type="title"/>
          </p:nvPr>
        </p:nvSpPr>
        <p:spPr/>
        <p:txBody>
          <a:bodyPr/>
          <a:lstStyle/>
          <a:p>
            <a:r>
              <a:rPr lang="en-US" dirty="0"/>
              <a:t>PRODUCT TREND ANALYSIS (…continued)</a:t>
            </a:r>
            <a:endParaRPr lang="en-KE" dirty="0"/>
          </a:p>
        </p:txBody>
      </p:sp>
      <p:pic>
        <p:nvPicPr>
          <p:cNvPr id="4" name="Content Placeholder 3">
            <a:extLst>
              <a:ext uri="{FF2B5EF4-FFF2-40B4-BE49-F238E27FC236}">
                <a16:creationId xmlns:a16="http://schemas.microsoft.com/office/drawing/2014/main" id="{08FB3D42-2E69-469D-8AE7-C9BB949464DF}"/>
              </a:ext>
            </a:extLst>
          </p:cNvPr>
          <p:cNvPicPr>
            <a:picLocks noGrp="1" noChangeAspect="1"/>
          </p:cNvPicPr>
          <p:nvPr>
            <p:ph idx="1"/>
          </p:nvPr>
        </p:nvPicPr>
        <p:blipFill>
          <a:blip r:embed="rId3"/>
          <a:stretch>
            <a:fillRect/>
          </a:stretch>
        </p:blipFill>
        <p:spPr>
          <a:xfrm>
            <a:off x="2689224" y="1928018"/>
            <a:ext cx="5706095" cy="3482181"/>
          </a:xfrm>
          <a:prstGeom prst="rect">
            <a:avLst/>
          </a:prstGeom>
        </p:spPr>
      </p:pic>
    </p:spTree>
    <p:extLst>
      <p:ext uri="{BB962C8B-B14F-4D97-AF65-F5344CB8AC3E}">
        <p14:creationId xmlns:p14="http://schemas.microsoft.com/office/powerpoint/2010/main" val="29786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C4E2-9ECF-499A-BEAA-8008BF579892}"/>
              </a:ext>
            </a:extLst>
          </p:cNvPr>
          <p:cNvSpPr>
            <a:spLocks noGrp="1"/>
          </p:cNvSpPr>
          <p:nvPr>
            <p:ph type="title"/>
          </p:nvPr>
        </p:nvSpPr>
        <p:spPr/>
        <p:txBody>
          <a:bodyPr/>
          <a:lstStyle/>
          <a:p>
            <a:r>
              <a:rPr lang="en-US" dirty="0"/>
              <a:t>REFERENCES</a:t>
            </a:r>
            <a:endParaRPr lang="en-KE" dirty="0"/>
          </a:p>
        </p:txBody>
      </p:sp>
      <p:sp>
        <p:nvSpPr>
          <p:cNvPr id="3" name="Content Placeholder 2">
            <a:extLst>
              <a:ext uri="{FF2B5EF4-FFF2-40B4-BE49-F238E27FC236}">
                <a16:creationId xmlns:a16="http://schemas.microsoft.com/office/drawing/2014/main" id="{C0D43D71-2C53-4CDB-A666-07D526407935}"/>
              </a:ext>
            </a:extLst>
          </p:cNvPr>
          <p:cNvSpPr>
            <a:spLocks noGrp="1"/>
          </p:cNvSpPr>
          <p:nvPr>
            <p:ph idx="1"/>
          </p:nvPr>
        </p:nvSpPr>
        <p:spPr>
          <a:xfrm>
            <a:off x="571500" y="1253331"/>
            <a:ext cx="10515600" cy="4351338"/>
          </a:xfrm>
        </p:spPr>
        <p:txBody>
          <a:bodyPr/>
          <a:lstStyle/>
          <a:p>
            <a:r>
              <a:rPr lang="en-US" b="0" i="0" dirty="0">
                <a:solidFill>
                  <a:srgbClr val="222222"/>
                </a:solidFill>
                <a:effectLst/>
                <a:latin typeface="Arial" panose="020B0604020202020204" pitchFamily="34" charset="0"/>
              </a:rPr>
              <a:t>Johnson, M. W., Christensen, C. M., &amp; Kagermann, H. (2008). Reinventing your business model. </a:t>
            </a:r>
            <a:r>
              <a:rPr lang="en-US" b="0" i="1" dirty="0">
                <a:solidFill>
                  <a:srgbClr val="222222"/>
                </a:solidFill>
                <a:effectLst/>
                <a:latin typeface="Arial" panose="020B0604020202020204" pitchFamily="34" charset="0"/>
              </a:rPr>
              <a:t>Harvard business review</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86</a:t>
            </a:r>
            <a:r>
              <a:rPr lang="en-US" b="0" i="0" dirty="0">
                <a:solidFill>
                  <a:srgbClr val="222222"/>
                </a:solidFill>
                <a:effectLst/>
                <a:latin typeface="Arial" panose="020B0604020202020204" pitchFamily="34" charset="0"/>
              </a:rPr>
              <a:t>(12), 57-68.</a:t>
            </a:r>
          </a:p>
          <a:p>
            <a:r>
              <a:rPr lang="en-US" b="0" i="0" dirty="0" err="1">
                <a:solidFill>
                  <a:srgbClr val="222222"/>
                </a:solidFill>
                <a:effectLst/>
                <a:latin typeface="Arial" panose="020B0604020202020204" pitchFamily="34" charset="0"/>
              </a:rPr>
              <a:t>Magretta</a:t>
            </a:r>
            <a:r>
              <a:rPr lang="en-US" b="0" i="0" dirty="0">
                <a:solidFill>
                  <a:srgbClr val="222222"/>
                </a:solidFill>
                <a:effectLst/>
                <a:latin typeface="Arial" panose="020B0604020202020204" pitchFamily="34" charset="0"/>
              </a:rPr>
              <a:t>, J. (2002). Why business models matter.</a:t>
            </a:r>
          </a:p>
          <a:p>
            <a:r>
              <a:rPr lang="en-US" b="0" i="0" dirty="0">
                <a:solidFill>
                  <a:srgbClr val="222222"/>
                </a:solidFill>
                <a:effectLst/>
                <a:latin typeface="Arial" panose="020B0604020202020204" pitchFamily="34" charset="0"/>
              </a:rPr>
              <a:t>Osterwalder, A., &amp; Pigneur, Y. (2010). </a:t>
            </a:r>
            <a:r>
              <a:rPr lang="en-US" b="0" i="1" dirty="0">
                <a:solidFill>
                  <a:srgbClr val="222222"/>
                </a:solidFill>
                <a:effectLst/>
                <a:latin typeface="Arial" panose="020B0604020202020204" pitchFamily="34" charset="0"/>
              </a:rPr>
              <a:t>Business model generation: a handbook for visionaries, game changers, and challengers</a:t>
            </a:r>
            <a:r>
              <a:rPr lang="en-US" b="0" i="0" dirty="0">
                <a:solidFill>
                  <a:srgbClr val="222222"/>
                </a:solidFill>
                <a:effectLst/>
                <a:latin typeface="Arial" panose="020B0604020202020204" pitchFamily="34" charset="0"/>
              </a:rPr>
              <a:t> (Vol. 1). John Wiley &amp; Sons.</a:t>
            </a:r>
          </a:p>
          <a:p>
            <a:r>
              <a:rPr lang="en-US" b="0" i="0" dirty="0">
                <a:solidFill>
                  <a:srgbClr val="222222"/>
                </a:solidFill>
                <a:effectLst/>
                <a:latin typeface="Arial" panose="020B0604020202020204" pitchFamily="34" charset="0"/>
              </a:rPr>
              <a:t>Teece, D. J. (2010). Business models, business strategy and innovation. </a:t>
            </a:r>
            <a:r>
              <a:rPr lang="en-US" b="0" i="1" dirty="0">
                <a:solidFill>
                  <a:srgbClr val="222222"/>
                </a:solidFill>
                <a:effectLst/>
                <a:latin typeface="Arial" panose="020B0604020202020204" pitchFamily="34" charset="0"/>
              </a:rPr>
              <a:t>Long range planning</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43</a:t>
            </a:r>
            <a:r>
              <a:rPr lang="en-US" b="0" i="0" dirty="0">
                <a:solidFill>
                  <a:srgbClr val="222222"/>
                </a:solidFill>
                <a:effectLst/>
                <a:latin typeface="Arial" panose="020B0604020202020204" pitchFamily="34" charset="0"/>
              </a:rPr>
              <a:t>(2-3), 172-194.</a:t>
            </a:r>
            <a:endParaRPr lang="en-KE" dirty="0"/>
          </a:p>
        </p:txBody>
      </p:sp>
    </p:spTree>
    <p:extLst>
      <p:ext uri="{BB962C8B-B14F-4D97-AF65-F5344CB8AC3E}">
        <p14:creationId xmlns:p14="http://schemas.microsoft.com/office/powerpoint/2010/main" val="11502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E227-247F-43F5-9148-69713287ED2D}"/>
              </a:ext>
            </a:extLst>
          </p:cNvPr>
          <p:cNvSpPr>
            <a:spLocks noGrp="1"/>
          </p:cNvSpPr>
          <p:nvPr>
            <p:ph type="title"/>
          </p:nvPr>
        </p:nvSpPr>
        <p:spPr/>
        <p:txBody>
          <a:bodyPr/>
          <a:lstStyle/>
          <a:p>
            <a:r>
              <a:rPr lang="en-US" dirty="0"/>
              <a:t>FIRM’S  VALUE PROPOSITION</a:t>
            </a:r>
            <a:endParaRPr lang="en-KE" dirty="0"/>
          </a:p>
        </p:txBody>
      </p:sp>
      <p:pic>
        <p:nvPicPr>
          <p:cNvPr id="5" name="Content Placeholder 4">
            <a:extLst>
              <a:ext uri="{FF2B5EF4-FFF2-40B4-BE49-F238E27FC236}">
                <a16:creationId xmlns:a16="http://schemas.microsoft.com/office/drawing/2014/main" id="{A7A57BB1-9EF4-497D-935B-0DA90618E3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908" y="1270000"/>
            <a:ext cx="5801784" cy="4033044"/>
          </a:xfrm>
        </p:spPr>
      </p:pic>
    </p:spTree>
    <p:extLst>
      <p:ext uri="{BB962C8B-B14F-4D97-AF65-F5344CB8AC3E}">
        <p14:creationId xmlns:p14="http://schemas.microsoft.com/office/powerpoint/2010/main" val="12099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2170-F491-4C41-85F6-7B8F40E92C66}"/>
              </a:ext>
            </a:extLst>
          </p:cNvPr>
          <p:cNvSpPr>
            <a:spLocks noGrp="1"/>
          </p:cNvSpPr>
          <p:nvPr>
            <p:ph type="title"/>
          </p:nvPr>
        </p:nvSpPr>
        <p:spPr/>
        <p:txBody>
          <a:bodyPr/>
          <a:lstStyle/>
          <a:p>
            <a:r>
              <a:rPr lang="en-US" dirty="0"/>
              <a:t>VALUE CURVE</a:t>
            </a:r>
            <a:endParaRPr lang="en-KE" dirty="0"/>
          </a:p>
        </p:txBody>
      </p:sp>
      <p:pic>
        <p:nvPicPr>
          <p:cNvPr id="5122" name="Picture 2">
            <a:extLst>
              <a:ext uri="{FF2B5EF4-FFF2-40B4-BE49-F238E27FC236}">
                <a16:creationId xmlns:a16="http://schemas.microsoft.com/office/drawing/2014/main" id="{70489B6C-878C-43A5-A050-F5BA6973D8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8237" y="2033588"/>
            <a:ext cx="9679383" cy="41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72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62D4-0E09-4A8E-AD65-78E099AA8532}"/>
              </a:ext>
            </a:extLst>
          </p:cNvPr>
          <p:cNvSpPr>
            <a:spLocks noGrp="1"/>
          </p:cNvSpPr>
          <p:nvPr>
            <p:ph type="title"/>
          </p:nvPr>
        </p:nvSpPr>
        <p:spPr/>
        <p:txBody>
          <a:bodyPr/>
          <a:lstStyle/>
          <a:p>
            <a:r>
              <a:rPr lang="en-US" dirty="0"/>
              <a:t>BUSINESS MODEL CANVAS</a:t>
            </a:r>
            <a:endParaRPr lang="en-KE" dirty="0"/>
          </a:p>
        </p:txBody>
      </p:sp>
      <p:pic>
        <p:nvPicPr>
          <p:cNvPr id="4" name="Content Placeholder 3">
            <a:extLst>
              <a:ext uri="{FF2B5EF4-FFF2-40B4-BE49-F238E27FC236}">
                <a16:creationId xmlns:a16="http://schemas.microsoft.com/office/drawing/2014/main" id="{F649E763-5FE0-4574-AD9C-6E0FBD38E68C}"/>
              </a:ext>
            </a:extLst>
          </p:cNvPr>
          <p:cNvPicPr>
            <a:picLocks noGrp="1" noChangeAspect="1"/>
          </p:cNvPicPr>
          <p:nvPr>
            <p:ph idx="1"/>
          </p:nvPr>
        </p:nvPicPr>
        <p:blipFill>
          <a:blip r:embed="rId3"/>
          <a:stretch>
            <a:fillRect/>
          </a:stretch>
        </p:blipFill>
        <p:spPr>
          <a:xfrm>
            <a:off x="2310007" y="1343025"/>
            <a:ext cx="7292586" cy="4351338"/>
          </a:xfrm>
          <a:prstGeom prst="rect">
            <a:avLst/>
          </a:prstGeom>
        </p:spPr>
      </p:pic>
    </p:spTree>
    <p:extLst>
      <p:ext uri="{BB962C8B-B14F-4D97-AF65-F5344CB8AC3E}">
        <p14:creationId xmlns:p14="http://schemas.microsoft.com/office/powerpoint/2010/main" val="290643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CF05-72C6-4F09-A1A8-CFBC8B84AC66}"/>
              </a:ext>
            </a:extLst>
          </p:cNvPr>
          <p:cNvSpPr>
            <a:spLocks noGrp="1"/>
          </p:cNvSpPr>
          <p:nvPr>
            <p:ph type="title"/>
          </p:nvPr>
        </p:nvSpPr>
        <p:spPr/>
        <p:txBody>
          <a:bodyPr/>
          <a:lstStyle/>
          <a:p>
            <a:r>
              <a:rPr lang="en-US" dirty="0"/>
              <a:t>BUSINESS MODEL (…continued)</a:t>
            </a:r>
            <a:endParaRPr lang="en-KE" dirty="0"/>
          </a:p>
        </p:txBody>
      </p:sp>
      <p:pic>
        <p:nvPicPr>
          <p:cNvPr id="6148" name="Picture 4" descr="PESTLE Analysis for Business Analysis">
            <a:extLst>
              <a:ext uri="{FF2B5EF4-FFF2-40B4-BE49-F238E27FC236}">
                <a16:creationId xmlns:a16="http://schemas.microsoft.com/office/drawing/2014/main" id="{AD79D9BB-F211-44D8-AC14-1A8D633C51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9713" y="1253331"/>
            <a:ext cx="64219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2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39C3-F4BB-4A18-B856-2809D9BF96CF}"/>
              </a:ext>
            </a:extLst>
          </p:cNvPr>
          <p:cNvSpPr>
            <a:spLocks noGrp="1"/>
          </p:cNvSpPr>
          <p:nvPr>
            <p:ph type="title"/>
          </p:nvPr>
        </p:nvSpPr>
        <p:spPr/>
        <p:txBody>
          <a:bodyPr/>
          <a:lstStyle/>
          <a:p>
            <a:r>
              <a:rPr lang="en-US" dirty="0"/>
              <a:t>BUSINESS ANALYSIS MODEL (…continued)</a:t>
            </a:r>
            <a:endParaRPr lang="en-KE" dirty="0"/>
          </a:p>
        </p:txBody>
      </p:sp>
      <p:pic>
        <p:nvPicPr>
          <p:cNvPr id="4098" name="Picture 2" descr="Image result for Business analysis model">
            <a:extLst>
              <a:ext uri="{FF2B5EF4-FFF2-40B4-BE49-F238E27FC236}">
                <a16:creationId xmlns:a16="http://schemas.microsoft.com/office/drawing/2014/main" id="{DD1B5462-1FA7-4356-BDEE-A3892AF363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537692"/>
            <a:ext cx="5547232" cy="45229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DA39182F-593D-4C03-95EB-EAC72E406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62" y="1537692"/>
            <a:ext cx="5321206"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B215-D6DE-4C71-8FA9-521A3856C1CC}"/>
              </a:ext>
            </a:extLst>
          </p:cNvPr>
          <p:cNvSpPr>
            <a:spLocks noGrp="1"/>
          </p:cNvSpPr>
          <p:nvPr>
            <p:ph type="title"/>
          </p:nvPr>
        </p:nvSpPr>
        <p:spPr/>
        <p:txBody>
          <a:bodyPr/>
          <a:lstStyle/>
          <a:p>
            <a:r>
              <a:rPr lang="en-US" dirty="0"/>
              <a:t>FIVE FORCES INDUSTRIAL ANALYSIS</a:t>
            </a:r>
            <a:endParaRPr lang="en-KE" dirty="0"/>
          </a:p>
        </p:txBody>
      </p:sp>
      <p:pic>
        <p:nvPicPr>
          <p:cNvPr id="1026" name="Picture 2" descr="Porters Five forces model">
            <a:extLst>
              <a:ext uri="{FF2B5EF4-FFF2-40B4-BE49-F238E27FC236}">
                <a16:creationId xmlns:a16="http://schemas.microsoft.com/office/drawing/2014/main" id="{FBD7C259-27A1-4E8C-B273-867A41E97F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9510" y="1825625"/>
            <a:ext cx="611298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4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451E-A4E3-49AF-AAC5-108531B5DB62}"/>
              </a:ext>
            </a:extLst>
          </p:cNvPr>
          <p:cNvSpPr>
            <a:spLocks noGrp="1"/>
          </p:cNvSpPr>
          <p:nvPr>
            <p:ph type="title"/>
          </p:nvPr>
        </p:nvSpPr>
        <p:spPr/>
        <p:txBody>
          <a:bodyPr/>
          <a:lstStyle/>
          <a:p>
            <a:r>
              <a:rPr lang="en-US" dirty="0"/>
              <a:t>FIVE FORCES ANALYSIS MODEL</a:t>
            </a:r>
            <a:endParaRPr lang="en-KE" dirty="0"/>
          </a:p>
        </p:txBody>
      </p:sp>
      <p:pic>
        <p:nvPicPr>
          <p:cNvPr id="7170" name="Picture 2" descr="Porter's five forces model small">
            <a:extLst>
              <a:ext uri="{FF2B5EF4-FFF2-40B4-BE49-F238E27FC236}">
                <a16:creationId xmlns:a16="http://schemas.microsoft.com/office/drawing/2014/main" id="{71C93858-EBC7-442D-9E77-3B65F34F9D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9987" y="2028825"/>
            <a:ext cx="439102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0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1E0B-D050-4531-A134-40F3CE2329A7}"/>
              </a:ext>
            </a:extLst>
          </p:cNvPr>
          <p:cNvSpPr>
            <a:spLocks noGrp="1"/>
          </p:cNvSpPr>
          <p:nvPr>
            <p:ph type="title"/>
          </p:nvPr>
        </p:nvSpPr>
        <p:spPr/>
        <p:txBody>
          <a:bodyPr/>
          <a:lstStyle/>
          <a:p>
            <a:r>
              <a:rPr lang="en-US" dirty="0"/>
              <a:t>VRIO ANALYSIS</a:t>
            </a:r>
            <a:endParaRPr lang="en-KE" dirty="0"/>
          </a:p>
        </p:txBody>
      </p:sp>
      <p:pic>
        <p:nvPicPr>
          <p:cNvPr id="2050" name="Picture 2" descr="PowerPoint VRIO Matrix Slide">
            <a:extLst>
              <a:ext uri="{FF2B5EF4-FFF2-40B4-BE49-F238E27FC236}">
                <a16:creationId xmlns:a16="http://schemas.microsoft.com/office/drawing/2014/main" id="{3A66F308-5D9F-4220-89F7-6522A19588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644" y="1296986"/>
            <a:ext cx="5302956" cy="29829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werPoint VRIO Competitive Advantage Evaluation ">
            <a:extLst>
              <a:ext uri="{FF2B5EF4-FFF2-40B4-BE49-F238E27FC236}">
                <a16:creationId xmlns:a16="http://schemas.microsoft.com/office/drawing/2014/main" id="{9023F706-3223-4863-9F12-027F8A435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089" y="1296986"/>
            <a:ext cx="6453011"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3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1894</Words>
  <Application>Microsoft Office PowerPoint</Application>
  <PresentationFormat>Widescreen</PresentationFormat>
  <Paragraphs>82</Paragraphs>
  <Slides>12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Arial</vt:lpstr>
      <vt:lpstr>Calibri</vt:lpstr>
      <vt:lpstr>Calibri Light</vt:lpstr>
      <vt:lpstr>Graphik</vt:lpstr>
      <vt:lpstr>graphikweb-regular</vt:lpstr>
      <vt:lpstr>Helvetica Neue</vt:lpstr>
      <vt:lpstr>inherit</vt:lpstr>
      <vt:lpstr>Montserrat</vt:lpstr>
      <vt:lpstr>Open Sans</vt:lpstr>
      <vt:lpstr>ProximaNova-n4</vt:lpstr>
      <vt:lpstr>Roboto</vt:lpstr>
      <vt:lpstr>roboto-regular</vt:lpstr>
      <vt:lpstr>Office Theme</vt:lpstr>
      <vt:lpstr>ASSESSMENT PLAN</vt:lpstr>
      <vt:lpstr>FIRM’S  VALUE PROPOSITION</vt:lpstr>
      <vt:lpstr>VALUE CURVE</vt:lpstr>
      <vt:lpstr>BUSINESS MODEL CANVAS</vt:lpstr>
      <vt:lpstr>BUSINESS MODEL (…continued)</vt:lpstr>
      <vt:lpstr>BUSINESS ANALYSIS MODEL (…continued)</vt:lpstr>
      <vt:lpstr>FIVE FORCES INDUSTRIAL ANALYSIS</vt:lpstr>
      <vt:lpstr>FIVE FORCES ANALYSIS MODEL</vt:lpstr>
      <vt:lpstr>VRIO ANALYSIS</vt:lpstr>
      <vt:lpstr>PRODUCT TREND ANALYSIS</vt:lpstr>
      <vt:lpstr>PRODUCT TREND ANALYSIS (…continued)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PLAN</dc:title>
  <dc:creator>GreHiDeL M</dc:creator>
  <cp:lastModifiedBy>GreHiDeL M</cp:lastModifiedBy>
  <cp:revision>17</cp:revision>
  <dcterms:created xsi:type="dcterms:W3CDTF">2021-07-07T17:56:48Z</dcterms:created>
  <dcterms:modified xsi:type="dcterms:W3CDTF">2021-07-08T06:18:43Z</dcterms:modified>
</cp:coreProperties>
</file>